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9" r:id="rId1"/>
    <p:sldMasterId id="2147483718" r:id="rId2"/>
  </p:sldMasterIdLst>
  <p:notesMasterIdLst>
    <p:notesMasterId r:id="rId13"/>
  </p:notesMasterIdLst>
  <p:sldIdLst>
    <p:sldId id="256" r:id="rId3"/>
    <p:sldId id="262" r:id="rId4"/>
    <p:sldId id="263" r:id="rId5"/>
    <p:sldId id="285" r:id="rId6"/>
    <p:sldId id="265" r:id="rId7"/>
    <p:sldId id="274" r:id="rId8"/>
    <p:sldId id="273" r:id="rId9"/>
    <p:sldId id="282" r:id="rId10"/>
    <p:sldId id="283" r:id="rId11"/>
    <p:sldId id="284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00" autoAdjust="0"/>
    <p:restoredTop sz="83871" autoAdjust="0"/>
  </p:normalViewPr>
  <p:slideViewPr>
    <p:cSldViewPr snapToGrid="0">
      <p:cViewPr varScale="1">
        <p:scale>
          <a:sx n="84" d="100"/>
          <a:sy n="84" d="100"/>
        </p:scale>
        <p:origin x="880" y="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notesMaster" Target="notesMasters/notesMaster1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1766D0-E8F4-477A-91A4-210E4D2468A9}" type="datetimeFigureOut">
              <a:rPr lang="en-US"/>
              <a:t>4/29/16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4AD57E-16DF-4162-ABA2-4C56D4AA6F10}" type="slidenum">
              <a:rPr lang="en-US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93812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4AD57E-16DF-4162-ABA2-4C56D4AA6F10}" type="slidenum">
              <a:rPr lang="en-US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32704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lang="en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714389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Christensen Institute</a:t>
            </a:r>
          </a:p>
          <a:p>
            <a:pPr marL="457200" lvl="0" indent="-29210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Open Sans"/>
            </a:pPr>
            <a:r>
              <a:rPr lang="en"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nonprofit, nonpartisan think tank dedicated to improving the world through disruptive innovation</a:t>
            </a:r>
          </a:p>
          <a:p>
            <a:pPr marL="457200" lvl="0" indent="-29210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Open Sans"/>
            </a:pPr>
            <a:r>
              <a:rPr lang="en"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founded on the theories of Harvard professor Clayton M. Christensen, the Institute offers a unique framework for understanding many of society’s most pressing problems</a:t>
            </a:r>
          </a:p>
          <a:p>
            <a:pPr marL="457200" lvl="0" indent="-29210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Open Sans"/>
            </a:pPr>
            <a:r>
              <a:rPr lang="en"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mission is ambitious but clear: work to shape and elevate the conversation surrounding these issues through rigorous research and public outreach. </a:t>
            </a:r>
          </a:p>
          <a:p>
            <a:pPr marL="457200" lvl="0" indent="-2921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Open Sans"/>
            </a:pPr>
            <a:r>
              <a:rPr lang="en"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blended learning is only one of the areas of focus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Khan Academy</a:t>
            </a:r>
          </a:p>
          <a:p>
            <a:pPr marL="457200" lvl="0" indent="-2921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Open Sans"/>
            </a:pPr>
            <a:r>
              <a:rPr lang="en" sz="1000">
                <a:latin typeface="Open Sans"/>
                <a:ea typeface="Open Sans"/>
                <a:cs typeface="Open Sans"/>
                <a:sym typeface="Open Sans"/>
              </a:rPr>
              <a:t>non-profit</a:t>
            </a:r>
            <a:r>
              <a:rPr lang="en" sz="1000" baseline="30000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" sz="1000">
                <a:latin typeface="Open Sans"/>
                <a:ea typeface="Open Sans"/>
                <a:cs typeface="Open Sans"/>
                <a:sym typeface="Open Sans"/>
              </a:rPr>
              <a:t>educational organization created in 2006 by educator Sal Khan</a:t>
            </a:r>
          </a:p>
          <a:p>
            <a:pPr marL="457200" lvl="0" indent="-292100" rtl="0">
              <a:lnSpc>
                <a:spcPct val="100000"/>
              </a:lnSpc>
              <a:spcBef>
                <a:spcPts val="24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Open Sans"/>
            </a:pPr>
            <a:r>
              <a:rPr lang="en" sz="1000">
                <a:latin typeface="Open Sans"/>
                <a:ea typeface="Open Sans"/>
                <a:cs typeface="Open Sans"/>
                <a:sym typeface="Open Sans"/>
              </a:rPr>
              <a:t>mission- to provide a free, world‑class education for anyone, anywhere</a:t>
            </a:r>
          </a:p>
          <a:p>
            <a:pPr marL="457200" lvl="0" indent="-292100" rtl="0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Open Sans"/>
            </a:pPr>
            <a:r>
              <a:rPr lang="en"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offers practice exercises, instructional videos, and a personalized learning dashboard that empower learners to study at their own pace in and outside of the classroom</a:t>
            </a:r>
          </a:p>
          <a:p>
            <a:pPr marL="457200" lvl="0" indent="-292100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Open Sans"/>
            </a:pPr>
            <a:r>
              <a:rPr lang="en"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partnered with Christensen Institute to provide online instruction for educators focused on blended learning</a:t>
            </a:r>
          </a:p>
        </p:txBody>
      </p:sp>
    </p:spTree>
    <p:extLst>
      <p:ext uri="{BB962C8B-B14F-4D97-AF65-F5344CB8AC3E}">
        <p14:creationId xmlns:p14="http://schemas.microsoft.com/office/powerpoint/2010/main" val="10145678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4AD57E-16DF-4162-ABA2-4C56D4AA6F10}" type="slidenum">
              <a:rPr lang="en-US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08255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6:25 – after facts should be about 30 minutes in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4AD57E-16DF-4162-ABA2-4C56D4AA6F10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9816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4AD57E-16DF-4162-ABA2-4C56D4AA6F10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45764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6AD6EE87-EBD5-4F12-A48A-63ACA297AC8F}" type="datetimeFigureOut">
              <a:rPr lang="en-US" dirty="0"/>
              <a:t>4/29/16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34800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dirty="0"/>
              <a:pPr/>
              <a:t>4/29/16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9354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dirty="0"/>
              <a:pPr/>
              <a:t>4/29/16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64248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dirty="0"/>
              <a:pPr/>
              <a:t>4/29/16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51449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dirty="0"/>
              <a:pPr/>
              <a:t>4/29/16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61442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dirty="0"/>
              <a:pPr/>
              <a:t>4/29/16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1448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dirty="0"/>
              <a:t>Click to edit Master title style</a:t>
            </a:r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dirty="0"/>
              <a:pPr/>
              <a:t>4/29/16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96229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dirty="0"/>
              <a:t>4/29/16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87199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dirty="0"/>
              <a:t>4/29/16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94567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415601" y="593367"/>
            <a:ext cx="11360799" cy="943199"/>
          </a:xfrm>
          <a:prstGeom prst="rect">
            <a:avLst/>
          </a:prstGeom>
        </p:spPr>
        <p:txBody>
          <a:bodyPr lIns="121897" tIns="121897" rIns="121897" bIns="121897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body" idx="1"/>
          </p:nvPr>
        </p:nvSpPr>
        <p:spPr>
          <a:xfrm>
            <a:off x="415601" y="1688433"/>
            <a:ext cx="11360799" cy="4403600"/>
          </a:xfrm>
          <a:prstGeom prst="rect">
            <a:avLst/>
          </a:prstGeom>
        </p:spPr>
        <p:txBody>
          <a:bodyPr lIns="121897" tIns="121897" rIns="121897" bIns="121897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sldNum" idx="12"/>
          </p:nvPr>
        </p:nvSpPr>
        <p:spPr>
          <a:xfrm>
            <a:off x="11296610" y="6217621"/>
            <a:ext cx="731599" cy="524800"/>
          </a:xfrm>
          <a:prstGeom prst="rect">
            <a:avLst/>
          </a:prstGeom>
        </p:spPr>
        <p:txBody>
          <a:bodyPr lIns="121897" tIns="121897" rIns="121897" bIns="121897" anchor="ctr" anchorCtr="0">
            <a:noAutofit/>
          </a:bodyPr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7790431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6AD6EE87-EBD5-4F12-A48A-63ACA297AC8F}" type="datetimeFigureOut">
              <a:rPr lang="en-US" dirty="0"/>
              <a:t>4/29/16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3480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dirty="0"/>
              <a:t>4/29/16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36238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dirty="0"/>
              <a:t>4/29/16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36238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dirty="0"/>
              <a:t>4/29/16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37601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dirty="0"/>
              <a:t>4/29/16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614621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dirty="0"/>
              <a:t>4/29/16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445329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dirty="0"/>
              <a:t>4/29/16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193335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dirty="0"/>
              <a:t>4/29/16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6458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dirty="0"/>
              <a:t>4/29/16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646603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dirty="0"/>
              <a:t>4/29/16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9734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dirty="0"/>
              <a:pPr/>
              <a:t>4/29/16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935460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dirty="0"/>
              <a:pPr/>
              <a:t>4/29/16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64248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dirty="0"/>
              <a:t>4/29/16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376018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dirty="0"/>
              <a:pPr/>
              <a:t>4/29/16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514499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dirty="0"/>
              <a:pPr/>
              <a:t>4/29/16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614424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dirty="0"/>
              <a:pPr/>
              <a:t>4/29/16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14486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dirty="0"/>
              <a:t>Click to edit Master title style</a:t>
            </a:r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dirty="0"/>
              <a:pPr/>
              <a:t>4/29/16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962297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dirty="0"/>
              <a:t>4/29/16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87199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dirty="0"/>
              <a:t>4/29/16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94567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dirty="0"/>
              <a:t>4/29/16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6146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dirty="0"/>
              <a:t>4/29/16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4453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dirty="0"/>
              <a:t>4/29/16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19333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dirty="0"/>
              <a:t>4/29/16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645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dirty="0"/>
              <a:t>4/29/16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6466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dirty="0"/>
              <a:t>4/29/16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973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image" Target="../media/image3.png"/><Relationship Id="rId21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7.xml"/><Relationship Id="rId20" Type="http://schemas.openxmlformats.org/officeDocument/2006/relationships/image" Target="../media/image4.png"/><Relationship Id="rId10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2.xml"/><Relationship Id="rId15" Type="http://schemas.openxmlformats.org/officeDocument/2006/relationships/slideLayout" Target="../slideLayouts/slideLayout33.xml"/><Relationship Id="rId16" Type="http://schemas.openxmlformats.org/officeDocument/2006/relationships/slideLayout" Target="../slideLayouts/slideLayout34.xml"/><Relationship Id="rId17" Type="http://schemas.openxmlformats.org/officeDocument/2006/relationships/slideLayout" Target="../slideLayouts/slideLayout35.xml"/><Relationship Id="rId18" Type="http://schemas.openxmlformats.org/officeDocument/2006/relationships/theme" Target="../theme/theme2.xml"/><Relationship Id="rId19" Type="http://schemas.openxmlformats.org/officeDocument/2006/relationships/image" Target="../media/image3.png"/><Relationship Id="rId1" Type="http://schemas.openxmlformats.org/officeDocument/2006/relationships/slideLayout" Target="../slideLayouts/slideLayout19.xml"/><Relationship Id="rId2" Type="http://schemas.openxmlformats.org/officeDocument/2006/relationships/slideLayout" Target="../slideLayouts/slideLayout20.xml"/><Relationship Id="rId3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2.xml"/><Relationship Id="rId5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5.xml"/><Relationship Id="rId8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0298CD5-6C1E-4009-B41F-6DF62E31D3BE}" type="datetimeFigureOut">
              <a:rPr lang="en-US" dirty="0"/>
              <a:pPr/>
              <a:t>4/29/16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3078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  <p:sldLayoutId id="2147483713" r:id="rId14"/>
    <p:sldLayoutId id="2147483714" r:id="rId15"/>
    <p:sldLayoutId id="2147483715" r:id="rId16"/>
    <p:sldLayoutId id="2147483716" r:id="rId17"/>
    <p:sldLayoutId id="2147483717" r:id="rId18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0298CD5-6C1E-4009-B41F-6DF62E31D3BE}" type="datetimeFigureOut">
              <a:rPr lang="en-US" dirty="0"/>
              <a:pPr/>
              <a:t>4/29/16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3078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  <p:sldLayoutId id="2147483730" r:id="rId12"/>
    <p:sldLayoutId id="2147483731" r:id="rId13"/>
    <p:sldLayoutId id="2147483732" r:id="rId14"/>
    <p:sldLayoutId id="2147483733" r:id="rId15"/>
    <p:sldLayoutId id="2147483734" r:id="rId16"/>
    <p:sldLayoutId id="214748373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hristenseninstitute.org/key-concepts/blended-learning" TargetMode="External"/><Relationship Id="rId4" Type="http://schemas.openxmlformats.org/officeDocument/2006/relationships/hyperlink" Target="https://www.khanacademy.org/partner-content/ssf-cci/sscc-intro-blended-learning" TargetMode="External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4" Type="http://schemas.openxmlformats.org/officeDocument/2006/relationships/hyperlink" Target="https://www.khanacademy.org/partner-content/ssf-cci/sscc-intro-blended-learning/sscc-overview-blended-learning/v/sscc-blended-definition" TargetMode="External"/><Relationship Id="rId5" Type="http://schemas.openxmlformats.org/officeDocument/2006/relationships/image" Target="../media/image9.png"/><Relationship Id="rId1" Type="http://schemas.openxmlformats.org/officeDocument/2006/relationships/video" Target="https://www.youtube.com/embed/3va4GU-TGGQ" TargetMode="External"/><Relationship Id="rId2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image" Target="../media/image8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CMCSS Digital Blended Learning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25789" y="4567010"/>
            <a:ext cx="5666386" cy="1463675"/>
          </a:xfrm>
        </p:spPr>
        <p:txBody>
          <a:bodyPr>
            <a:normAutofit/>
          </a:bodyPr>
          <a:lstStyle/>
          <a:p>
            <a:pPr algn="l"/>
            <a:r>
              <a:rPr lang="en-US" sz="1600" dirty="0" smtClean="0"/>
              <a:t>Session </a:t>
            </a:r>
            <a:r>
              <a:rPr lang="en-US" sz="1600" dirty="0"/>
              <a:t>2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/>
              <a:t>The </a:t>
            </a:r>
            <a:r>
              <a:rPr lang="en-US" sz="1600" dirty="0" smtClean="0"/>
              <a:t>Definition of Blended Learning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690163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7200" dirty="0" smtClean="0"/>
              <a:t>Questions?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17572449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>
            <a:spLocks noGrp="1"/>
          </p:cNvSpPr>
          <p:nvPr>
            <p:ph type="title"/>
          </p:nvPr>
        </p:nvSpPr>
        <p:spPr>
          <a:xfrm>
            <a:off x="590550" y="593725"/>
            <a:ext cx="10984174" cy="942975"/>
          </a:xfrm>
          <a:prstGeom prst="rect">
            <a:avLst/>
          </a:prstGeom>
        </p:spPr>
        <p:txBody>
          <a:bodyPr lIns="121897" tIns="121897" rIns="121897" bIns="121897" anchor="t" anchorCtr="0">
            <a:noAutofit/>
          </a:bodyPr>
          <a:lstStyle/>
          <a:p>
            <a:r>
              <a:rPr lang="en" b="1" dirty="0"/>
              <a:t>Clear </a:t>
            </a:r>
            <a:r>
              <a:rPr lang="en" b="1" dirty="0" smtClean="0"/>
              <a:t>Target</a:t>
            </a:r>
            <a:endParaRPr lang="en" b="1" dirty="0"/>
          </a:p>
        </p:txBody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914400" y="1688433"/>
            <a:ext cx="10462162" cy="4403600"/>
          </a:xfrm>
          <a:prstGeom prst="rect">
            <a:avLst/>
          </a:prstGeom>
        </p:spPr>
        <p:txBody>
          <a:bodyPr lIns="121897" tIns="121897" rIns="121897" bIns="121897" anchor="t" anchorCtr="0">
            <a:noAutofit/>
          </a:bodyPr>
          <a:lstStyle/>
          <a:p>
            <a:pPr marL="558798" indent="-457200">
              <a:lnSpc>
                <a:spcPct val="138000"/>
              </a:lnSpc>
              <a:spcAft>
                <a:spcPts val="0"/>
              </a:spcAft>
            </a:pPr>
            <a:endParaRPr lang="en" sz="3200" dirty="0" smtClean="0"/>
          </a:p>
          <a:p>
            <a:pPr marL="558798" indent="-457200">
              <a:lnSpc>
                <a:spcPct val="138000"/>
              </a:lnSpc>
              <a:spcAft>
                <a:spcPts val="0"/>
              </a:spcAft>
            </a:pPr>
            <a:endParaRPr lang="en" sz="3200" dirty="0"/>
          </a:p>
          <a:p>
            <a:pPr marL="558798" indent="-457200">
              <a:lnSpc>
                <a:spcPct val="138000"/>
              </a:lnSpc>
              <a:spcAft>
                <a:spcPts val="0"/>
              </a:spcAft>
            </a:pPr>
            <a:r>
              <a:rPr lang="en" sz="3200" dirty="0" smtClean="0"/>
              <a:t>I </a:t>
            </a:r>
            <a:r>
              <a:rPr lang="en" sz="3200" dirty="0"/>
              <a:t>will </a:t>
            </a:r>
            <a:r>
              <a:rPr lang="en" sz="3200" dirty="0" smtClean="0"/>
              <a:t>identify elements of </a:t>
            </a:r>
            <a:r>
              <a:rPr lang="en" sz="3200" dirty="0"/>
              <a:t>digital </a:t>
            </a:r>
            <a:r>
              <a:rPr lang="en" sz="3200" dirty="0" smtClean="0"/>
              <a:t>blend</a:t>
            </a:r>
            <a:r>
              <a:rPr lang="en-US" sz="3200" dirty="0" err="1" smtClean="0"/>
              <a:t>ed</a:t>
            </a:r>
            <a:r>
              <a:rPr lang="en" sz="3200" dirty="0" smtClean="0"/>
              <a:t> </a:t>
            </a:r>
            <a:r>
              <a:rPr lang="en" sz="3200" dirty="0"/>
              <a:t>learning (DBL).</a:t>
            </a:r>
          </a:p>
          <a:p>
            <a:pPr marL="0" indent="0">
              <a:lnSpc>
                <a:spcPct val="138000"/>
              </a:lnSpc>
              <a:spcAft>
                <a:spcPts val="0"/>
              </a:spcAft>
              <a:buNone/>
            </a:pPr>
            <a:endParaRPr sz="3200" dirty="0"/>
          </a:p>
        </p:txBody>
      </p:sp>
    </p:spTree>
    <p:extLst>
      <p:ext uri="{BB962C8B-B14F-4D97-AF65-F5344CB8AC3E}">
        <p14:creationId xmlns:p14="http://schemas.microsoft.com/office/powerpoint/2010/main" val="3429133803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1024128" y="622009"/>
            <a:ext cx="9720072" cy="1499616"/>
          </a:xfrm>
        </p:spPr>
        <p:txBody>
          <a:bodyPr/>
          <a:lstStyle/>
          <a:p>
            <a:r>
              <a:rPr lang="en-US" b="1" dirty="0"/>
              <a:t>Sources</a:t>
            </a:r>
          </a:p>
        </p:txBody>
      </p:sp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1021279" y="1555348"/>
            <a:ext cx="10343408" cy="4403600"/>
          </a:xfrm>
          <a:prstGeom prst="rect">
            <a:avLst/>
          </a:prstGeom>
        </p:spPr>
        <p:txBody>
          <a:bodyPr lIns="121897" tIns="121897" rIns="121897" bIns="121897" anchor="t" anchorCtr="0">
            <a:noAutofit/>
          </a:bodyPr>
          <a:lstStyle/>
          <a:p>
            <a:pPr>
              <a:lnSpc>
                <a:spcPct val="100000"/>
              </a:lnSpc>
              <a:spcAft>
                <a:spcPts val="0"/>
              </a:spcAft>
              <a:buNone/>
            </a:pPr>
            <a:r>
              <a:rPr lang="en" sz="3600" dirty="0">
                <a:latin typeface="+mj-lt"/>
              </a:rPr>
              <a:t>The Christensen Institute</a:t>
            </a:r>
          </a:p>
          <a:p>
            <a:pPr>
              <a:lnSpc>
                <a:spcPct val="100000"/>
              </a:lnSpc>
              <a:spcAft>
                <a:spcPts val="0"/>
              </a:spcAft>
              <a:buNone/>
            </a:pPr>
            <a:r>
              <a:rPr lang="en" sz="3200" dirty="0">
                <a:latin typeface="+mj-lt"/>
              </a:rPr>
              <a:t>See more at:</a:t>
            </a:r>
          </a:p>
          <a:p>
            <a:pPr>
              <a:buNone/>
            </a:pPr>
            <a:r>
              <a:rPr lang="en" sz="3200" dirty="0">
                <a:latin typeface="+mj-lt"/>
              </a:rPr>
              <a:t> </a:t>
            </a:r>
            <a:r>
              <a:rPr lang="en" u="sng" dirty="0">
                <a:solidFill>
                  <a:schemeClr val="hlink"/>
                </a:solidFill>
                <a:latin typeface="+mj-lt"/>
                <a:hlinkClick r:id="rId3"/>
              </a:rPr>
              <a:t>http://</a:t>
            </a:r>
            <a:r>
              <a:rPr lang="en" u="sng" dirty="0" smtClean="0">
                <a:solidFill>
                  <a:schemeClr val="hlink"/>
                </a:solidFill>
                <a:latin typeface="+mj-lt"/>
                <a:hlinkClick r:id="rId3"/>
              </a:rPr>
              <a:t>www.christenseninstitute.org/key-concepts/blended-learning</a:t>
            </a:r>
            <a:endParaRPr sz="3200" b="1" dirty="0">
              <a:solidFill>
                <a:schemeClr val="accent1"/>
              </a:solidFill>
              <a:latin typeface="+mj-lt"/>
              <a:ea typeface="PT Sans Narrow"/>
              <a:cs typeface="PT Sans Narrow"/>
              <a:sym typeface="PT Sans Narrow"/>
            </a:endParaRPr>
          </a:p>
          <a:p>
            <a:pPr>
              <a:lnSpc>
                <a:spcPct val="100000"/>
              </a:lnSpc>
              <a:spcAft>
                <a:spcPts val="0"/>
              </a:spcAft>
              <a:buNone/>
            </a:pPr>
            <a:r>
              <a:rPr lang="en" sz="3600" dirty="0">
                <a:latin typeface="+mj-lt"/>
                <a:ea typeface="PT Sans Narrow"/>
                <a:cs typeface="PT Sans Narrow"/>
                <a:sym typeface="PT Sans Narrow"/>
              </a:rPr>
              <a:t>Khan Academy</a:t>
            </a:r>
          </a:p>
          <a:p>
            <a:pPr>
              <a:lnSpc>
                <a:spcPct val="100000"/>
              </a:lnSpc>
              <a:spcAft>
                <a:spcPts val="0"/>
              </a:spcAft>
              <a:buNone/>
            </a:pPr>
            <a:r>
              <a:rPr lang="en" sz="3200" dirty="0">
                <a:latin typeface="+mj-lt"/>
              </a:rPr>
              <a:t>See more at:</a:t>
            </a:r>
          </a:p>
          <a:p>
            <a:pPr>
              <a:buNone/>
            </a:pPr>
            <a:r>
              <a:rPr lang="en" u="sng" dirty="0">
                <a:solidFill>
                  <a:schemeClr val="accent5"/>
                </a:solidFill>
                <a:latin typeface="+mj-lt"/>
                <a:hlinkClick r:id="rId4"/>
              </a:rPr>
              <a:t>https://www.khanacademy.org/partner-content/ssf-cci/sscc-intro-blended-learning</a:t>
            </a:r>
            <a:r>
              <a:rPr lang="en" dirty="0">
                <a:latin typeface="+mj-l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26563008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8312" y="609600"/>
            <a:ext cx="8715375" cy="56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3735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5148" y="0"/>
            <a:ext cx="6555179" cy="6954337"/>
          </a:xfrm>
        </p:spPr>
      </p:pic>
      <p:sp>
        <p:nvSpPr>
          <p:cNvPr id="7" name="TextBox 6"/>
          <p:cNvSpPr txBox="1"/>
          <p:nvPr/>
        </p:nvSpPr>
        <p:spPr>
          <a:xfrm>
            <a:off x="997527" y="938151"/>
            <a:ext cx="4061362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FCQ Chart</a:t>
            </a:r>
          </a:p>
          <a:p>
            <a:r>
              <a:rPr lang="en-US" sz="3200" dirty="0"/>
              <a:t>DEFINITION OF BLENDED LEARNING</a:t>
            </a:r>
          </a:p>
          <a:p>
            <a:endParaRPr lang="en-US" sz="3200" dirty="0"/>
          </a:p>
          <a:p>
            <a:r>
              <a:rPr lang="en-US" sz="2400" dirty="0"/>
              <a:t>Watch the video on the next slide.</a:t>
            </a:r>
          </a:p>
          <a:p>
            <a:r>
              <a:rPr lang="en-US" sz="2400" dirty="0"/>
              <a:t>Record only FACTS, the things that you see and hear in the video, that answer the essential question.</a:t>
            </a:r>
          </a:p>
        </p:txBody>
      </p:sp>
    </p:spTree>
    <p:extLst>
      <p:ext uri="{BB962C8B-B14F-4D97-AF65-F5344CB8AC3E}">
        <p14:creationId xmlns:p14="http://schemas.microsoft.com/office/powerpoint/2010/main" val="917165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222132"/>
            <a:ext cx="9601196" cy="1303867"/>
          </a:xfrm>
        </p:spPr>
        <p:txBody>
          <a:bodyPr/>
          <a:lstStyle/>
          <a:p>
            <a:r>
              <a:rPr lang="en-US" dirty="0">
                <a:hlinkClick r:id="rId4"/>
              </a:rPr>
              <a:t>Definition of Blended Learning</a:t>
            </a:r>
            <a:endParaRPr lang="en-US" dirty="0"/>
          </a:p>
        </p:txBody>
      </p:sp>
      <p:pic>
        <p:nvPicPr>
          <p:cNvPr id="4" name="3va4GU-TGGQ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1567668" y="1199409"/>
            <a:ext cx="9108228" cy="512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3816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5148" y="0"/>
            <a:ext cx="6555179" cy="6954337"/>
          </a:xfrm>
        </p:spPr>
      </p:pic>
      <p:sp>
        <p:nvSpPr>
          <p:cNvPr id="7" name="TextBox 6"/>
          <p:cNvSpPr txBox="1"/>
          <p:nvPr/>
        </p:nvSpPr>
        <p:spPr>
          <a:xfrm>
            <a:off x="855027" y="938151"/>
            <a:ext cx="485700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FCQ Chart</a:t>
            </a:r>
          </a:p>
          <a:p>
            <a:r>
              <a:rPr lang="en-US" sz="3200" b="1" dirty="0"/>
              <a:t>DEFINITION OF BLENDED LEARNING</a:t>
            </a:r>
          </a:p>
          <a:p>
            <a:endParaRPr lang="en-US" sz="3200" dirty="0"/>
          </a:p>
          <a:p>
            <a:r>
              <a:rPr lang="en-US" sz="2400" dirty="0"/>
              <a:t>Consider the facts from the video.</a:t>
            </a:r>
          </a:p>
          <a:p>
            <a:r>
              <a:rPr lang="en-US" sz="2400" dirty="0"/>
              <a:t>Take 2-3 minutes to record Connections and Questions on your FCQ Chart.</a:t>
            </a:r>
          </a:p>
          <a:p>
            <a:endParaRPr lang="en-US" sz="2400" dirty="0"/>
          </a:p>
          <a:p>
            <a:r>
              <a:rPr lang="en-US" sz="2400" dirty="0"/>
              <a:t>Table talk/group discussion to solidify our definition of blended learning will follow individual work time.</a:t>
            </a:r>
          </a:p>
        </p:txBody>
      </p:sp>
    </p:spTree>
    <p:extLst>
      <p:ext uri="{BB962C8B-B14F-4D97-AF65-F5344CB8AC3E}">
        <p14:creationId xmlns:p14="http://schemas.microsoft.com/office/powerpoint/2010/main" val="3089144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5302" y="4085111"/>
            <a:ext cx="3456966" cy="22124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3526" y="661492"/>
            <a:ext cx="9601196" cy="1303867"/>
          </a:xfrm>
        </p:spPr>
        <p:txBody>
          <a:bodyPr>
            <a:normAutofit/>
          </a:bodyPr>
          <a:lstStyle/>
          <a:p>
            <a:r>
              <a:rPr lang="en-US" sz="3600" dirty="0" smtClean="0"/>
              <a:t>Flip Flop – SOS Strategy</a:t>
            </a:r>
            <a:br>
              <a:rPr lang="en-US" sz="3600" dirty="0" smtClean="0"/>
            </a:br>
            <a:r>
              <a:rPr lang="en-US" sz="3600" b="1" dirty="0"/>
              <a:t>DEFINITION OF </a:t>
            </a:r>
            <a:r>
              <a:rPr lang="en-US" sz="3600" b="1" dirty="0" smtClean="0"/>
              <a:t>BLENDED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Watch the video selection </a:t>
            </a:r>
            <a:r>
              <a:rPr lang="en-US" i="1" dirty="0" smtClean="0"/>
              <a:t>Definition of Blended Learning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 smtClean="0"/>
              <a:t>Respond </a:t>
            </a:r>
            <a:r>
              <a:rPr lang="en-US" dirty="0"/>
              <a:t>to the following language frame</a:t>
            </a:r>
            <a:r>
              <a:rPr lang="en-US" dirty="0" smtClean="0"/>
              <a:t>:</a:t>
            </a:r>
            <a:endParaRPr lang="en-US" dirty="0"/>
          </a:p>
          <a:p>
            <a:pPr marL="0" indent="0">
              <a:buNone/>
            </a:pPr>
            <a:r>
              <a:rPr lang="en-US" b="1" dirty="0" smtClean="0"/>
              <a:t>“I </a:t>
            </a:r>
            <a:r>
              <a:rPr lang="en-US" b="1" dirty="0"/>
              <a:t>used to think____________, but now I think</a:t>
            </a:r>
            <a:r>
              <a:rPr lang="en-US" b="1" dirty="0" smtClean="0"/>
              <a:t>__________________.”</a:t>
            </a:r>
            <a:endParaRPr lang="en-US" b="1" dirty="0"/>
          </a:p>
          <a:p>
            <a:r>
              <a:rPr lang="en-US" dirty="0" smtClean="0"/>
              <a:t>Share and </a:t>
            </a:r>
            <a:r>
              <a:rPr lang="en-US" dirty="0"/>
              <a:t>discuss </a:t>
            </a:r>
            <a:r>
              <a:rPr lang="en-US" dirty="0" smtClean="0"/>
              <a:t>responses </a:t>
            </a:r>
            <a:r>
              <a:rPr lang="en-US" dirty="0"/>
              <a:t>in pairs or small groups.</a:t>
            </a:r>
          </a:p>
        </p:txBody>
      </p:sp>
    </p:spTree>
    <p:extLst>
      <p:ext uri="{BB962C8B-B14F-4D97-AF65-F5344CB8AC3E}">
        <p14:creationId xmlns:p14="http://schemas.microsoft.com/office/powerpoint/2010/main" val="899501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985625" y="625788"/>
            <a:ext cx="9601200" cy="1303337"/>
          </a:xfrm>
        </p:spPr>
        <p:txBody>
          <a:bodyPr>
            <a:normAutofit/>
          </a:bodyPr>
          <a:lstStyle/>
          <a:p>
            <a:r>
              <a:rPr lang="en-US" sz="3200" dirty="0" smtClean="0"/>
              <a:t>XO Let’s Go – </a:t>
            </a:r>
            <a:r>
              <a:rPr lang="en-US" sz="3200" dirty="0"/>
              <a:t>SOS Strategy</a:t>
            </a:r>
            <a:br>
              <a:rPr lang="en-US" sz="3200" dirty="0"/>
            </a:br>
            <a:r>
              <a:rPr lang="en-US" sz="3200" b="1" dirty="0"/>
              <a:t>DEFINITION OF BLENDED LEARNING</a:t>
            </a:r>
            <a:endParaRPr lang="en-US" sz="32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4294967295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7818" y="838674"/>
            <a:ext cx="2365569" cy="1576535"/>
          </a:xfrm>
        </p:spPr>
      </p:pic>
      <p:sp>
        <p:nvSpPr>
          <p:cNvPr id="6" name="TextBox 5"/>
          <p:cNvSpPr txBox="1"/>
          <p:nvPr/>
        </p:nvSpPr>
        <p:spPr>
          <a:xfrm>
            <a:off x="1009403" y="1757554"/>
            <a:ext cx="9678389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/>
              <a:t>Divide into pairs, one will be X </a:t>
            </a:r>
            <a:r>
              <a:rPr lang="en-US" dirty="0"/>
              <a:t>and the other </a:t>
            </a:r>
            <a:r>
              <a:rPr lang="en-US" dirty="0" smtClean="0"/>
              <a:t>O.</a:t>
            </a: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Draw </a:t>
            </a:r>
            <a:r>
              <a:rPr lang="en-US" dirty="0"/>
              <a:t>a tic-tac-toe board on a piece of blank paper</a:t>
            </a:r>
            <a:r>
              <a:rPr lang="en-US" dirty="0" smtClean="0"/>
              <a:t>.</a:t>
            </a: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You will </a:t>
            </a:r>
            <a:r>
              <a:rPr lang="en-US" dirty="0"/>
              <a:t>have a total of 3 1⁄2 minutes to talk with </a:t>
            </a:r>
            <a:r>
              <a:rPr lang="en-US" dirty="0" smtClean="0"/>
              <a:t>your partner </a:t>
            </a:r>
            <a:r>
              <a:rPr lang="en-US" dirty="0"/>
              <a:t>about what </a:t>
            </a:r>
            <a:r>
              <a:rPr lang="en-US" dirty="0" smtClean="0"/>
              <a:t>you understood  from   the training today.   You will need to listen carefully so that you do not repeat what the other person has said.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X begins by speaking for 1 minute about what he/she learned and then places </a:t>
            </a:r>
            <a:r>
              <a:rPr lang="en-US" dirty="0"/>
              <a:t>an X anywhere on the tic-tac-toe </a:t>
            </a:r>
            <a:r>
              <a:rPr lang="en-US" dirty="0" smtClean="0"/>
              <a:t>board.  O </a:t>
            </a:r>
            <a:r>
              <a:rPr lang="en-US" dirty="0"/>
              <a:t>then has 1 minute to verbalize what </a:t>
            </a:r>
            <a:r>
              <a:rPr lang="en-US" dirty="0" smtClean="0"/>
              <a:t>he/she learned.  He </a:t>
            </a:r>
            <a:r>
              <a:rPr lang="en-US" dirty="0"/>
              <a:t>or she can </a:t>
            </a:r>
            <a:r>
              <a:rPr lang="en-US" dirty="0" smtClean="0"/>
              <a:t>then place </a:t>
            </a:r>
            <a:r>
              <a:rPr lang="en-US" dirty="0"/>
              <a:t>an O on the tic-tac-toe board</a:t>
            </a:r>
            <a:r>
              <a:rPr lang="en-US" dirty="0" smtClean="0"/>
              <a:t>.</a:t>
            </a: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Repeat </a:t>
            </a:r>
            <a:r>
              <a:rPr lang="en-US" dirty="0"/>
              <a:t>this process two more times, each time shortening </a:t>
            </a:r>
            <a:r>
              <a:rPr lang="en-US" dirty="0" smtClean="0"/>
              <a:t>time </a:t>
            </a:r>
            <a:r>
              <a:rPr lang="en-US" dirty="0"/>
              <a:t>limits. </a:t>
            </a:r>
            <a:endParaRPr lang="en-US" dirty="0" smtClean="0"/>
          </a:p>
          <a:p>
            <a:pPr lvl="1"/>
            <a:r>
              <a:rPr lang="en-US" dirty="0" smtClean="0"/>
              <a:t>• X </a:t>
            </a:r>
            <a:r>
              <a:rPr lang="en-US" dirty="0"/>
              <a:t>will </a:t>
            </a:r>
            <a:r>
              <a:rPr lang="en-US" dirty="0" smtClean="0"/>
              <a:t>have </a:t>
            </a:r>
            <a:r>
              <a:rPr lang="en-US" dirty="0"/>
              <a:t>30 seconds to share </a:t>
            </a:r>
            <a:r>
              <a:rPr lang="en-US" dirty="0" smtClean="0"/>
              <a:t>again (without </a:t>
            </a:r>
            <a:r>
              <a:rPr lang="en-US" dirty="0"/>
              <a:t>repeating details</a:t>
            </a:r>
            <a:r>
              <a:rPr lang="en-US" dirty="0" smtClean="0"/>
              <a:t>), and </a:t>
            </a:r>
            <a:r>
              <a:rPr lang="en-US" dirty="0"/>
              <a:t>then </a:t>
            </a:r>
            <a:r>
              <a:rPr lang="en-US" dirty="0" smtClean="0"/>
              <a:t>O </a:t>
            </a:r>
            <a:r>
              <a:rPr lang="en-US" dirty="0"/>
              <a:t>does </a:t>
            </a:r>
            <a:r>
              <a:rPr lang="en-US" dirty="0" smtClean="0"/>
              <a:t>the same.</a:t>
            </a:r>
            <a:endParaRPr lang="en-US" dirty="0"/>
          </a:p>
          <a:p>
            <a:pPr lvl="1"/>
            <a:r>
              <a:rPr lang="en-US" dirty="0"/>
              <a:t>• Finally, </a:t>
            </a:r>
            <a:r>
              <a:rPr lang="en-US" dirty="0" smtClean="0"/>
              <a:t>X </a:t>
            </a:r>
            <a:r>
              <a:rPr lang="en-US" dirty="0"/>
              <a:t>will have 15 seconds to talk about </a:t>
            </a:r>
            <a:r>
              <a:rPr lang="en-US" dirty="0" smtClean="0"/>
              <a:t>something learned, followed </a:t>
            </a:r>
            <a:r>
              <a:rPr lang="en-US" dirty="0"/>
              <a:t>by </a:t>
            </a:r>
            <a:r>
              <a:rPr lang="en-US" dirty="0" smtClean="0"/>
              <a:t>O </a:t>
            </a:r>
            <a:r>
              <a:rPr lang="en-US" dirty="0"/>
              <a:t>having the last </a:t>
            </a:r>
            <a:r>
              <a:rPr lang="en-US" dirty="0" smtClean="0"/>
              <a:t>15 seconds to </a:t>
            </a:r>
            <a:r>
              <a:rPr lang="en-US" dirty="0"/>
              <a:t>wrap-up the conversation about what was learned</a:t>
            </a:r>
            <a:r>
              <a:rPr lang="en-US" dirty="0" smtClean="0"/>
              <a:t>.</a:t>
            </a: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If someone repeats </a:t>
            </a:r>
            <a:r>
              <a:rPr lang="en-US" dirty="0"/>
              <a:t>what the other </a:t>
            </a:r>
            <a:r>
              <a:rPr lang="en-US" dirty="0" smtClean="0"/>
              <a:t>has already </a:t>
            </a:r>
            <a:r>
              <a:rPr lang="en-US" dirty="0"/>
              <a:t>shared, his or her partner gets to select where they should place the X or O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/>
              <a:t>The goal is to win </a:t>
            </a:r>
            <a:r>
              <a:rPr lang="en-US" dirty="0" smtClean="0"/>
              <a:t>tic-tac-toe </a:t>
            </a:r>
            <a:r>
              <a:rPr lang="en-US" dirty="0"/>
              <a:t>against a </a:t>
            </a:r>
            <a:r>
              <a:rPr lang="en-US" dirty="0" smtClean="0"/>
              <a:t>partner.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5015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1_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1199</TotalTime>
  <Words>545</Words>
  <Application>Microsoft Macintosh PowerPoint</Application>
  <PresentationFormat>Widescreen</PresentationFormat>
  <Paragraphs>58</Paragraphs>
  <Slides>10</Slides>
  <Notes>6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Garamond</vt:lpstr>
      <vt:lpstr>Open Sans</vt:lpstr>
      <vt:lpstr>PT Sans Narrow</vt:lpstr>
      <vt:lpstr>Organic</vt:lpstr>
      <vt:lpstr>1_Organic</vt:lpstr>
      <vt:lpstr>CMCSS Digital Blended Learning</vt:lpstr>
      <vt:lpstr>Clear Target</vt:lpstr>
      <vt:lpstr>Sources</vt:lpstr>
      <vt:lpstr>PowerPoint Presentation</vt:lpstr>
      <vt:lpstr>PowerPoint Presentation</vt:lpstr>
      <vt:lpstr>Definition of Blended Learning</vt:lpstr>
      <vt:lpstr>PowerPoint Presentation</vt:lpstr>
      <vt:lpstr>Flip Flop – SOS Strategy DEFINITION OF BLENDED LEARNING</vt:lpstr>
      <vt:lpstr>XO Let’s Go – SOS Strategy DEFINITION OF BLENDED LEARNING</vt:lpstr>
      <vt:lpstr>Questions?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Donna Baker</dc:creator>
  <cp:lastModifiedBy>Donna Baker</cp:lastModifiedBy>
  <cp:revision>43</cp:revision>
  <dcterms:created xsi:type="dcterms:W3CDTF">2014-09-12T02:18:28Z</dcterms:created>
  <dcterms:modified xsi:type="dcterms:W3CDTF">2016-04-29T17:37:53Z</dcterms:modified>
</cp:coreProperties>
</file>